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sldIdLst>
    <p:sldId id="256" r:id="rId2"/>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山口雅篤" initials="山口雅篤" lastIdx="1" clrIdx="0">
    <p:extLst>
      <p:ext uri="{19B8F6BF-5375-455C-9EA6-DF929625EA0E}">
        <p15:presenceInfo xmlns:p15="http://schemas.microsoft.com/office/powerpoint/2012/main" userId="S::yamaguch@nankyudai.ac.jp::2ee4a1d5-9195-4e22-83bb-9887eb53475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0" d="100"/>
          <a:sy n="40" d="100"/>
        </p:scale>
        <p:origin x="1862"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9288629-86E1-4300-8885-60CEDE969540}" type="datetimeFigureOut">
              <a:rPr kumimoji="1" lang="ja-JP" altLang="en-US" smtClean="0"/>
              <a:t>2022/8/8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DA6CF7-A944-4554-B984-314D2E4F782A}" type="slidenum">
              <a:rPr kumimoji="1" lang="ja-JP" altLang="en-US" smtClean="0"/>
              <a:t>‹#›</a:t>
            </a:fld>
            <a:endParaRPr kumimoji="1" lang="ja-JP" altLang="en-US"/>
          </a:p>
        </p:txBody>
      </p:sp>
    </p:spTree>
    <p:extLst>
      <p:ext uri="{BB962C8B-B14F-4D97-AF65-F5344CB8AC3E}">
        <p14:creationId xmlns:p14="http://schemas.microsoft.com/office/powerpoint/2010/main" val="2669119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288629-86E1-4300-8885-60CEDE969540}" type="datetimeFigureOut">
              <a:rPr kumimoji="1" lang="ja-JP" altLang="en-US" smtClean="0"/>
              <a:t>2022/8/8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DA6CF7-A944-4554-B984-314D2E4F782A}" type="slidenum">
              <a:rPr kumimoji="1" lang="ja-JP" altLang="en-US" smtClean="0"/>
              <a:t>‹#›</a:t>
            </a:fld>
            <a:endParaRPr kumimoji="1" lang="ja-JP" altLang="en-US"/>
          </a:p>
        </p:txBody>
      </p:sp>
    </p:spTree>
    <p:extLst>
      <p:ext uri="{BB962C8B-B14F-4D97-AF65-F5344CB8AC3E}">
        <p14:creationId xmlns:p14="http://schemas.microsoft.com/office/powerpoint/2010/main" val="2430044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288629-86E1-4300-8885-60CEDE969540}" type="datetimeFigureOut">
              <a:rPr kumimoji="1" lang="ja-JP" altLang="en-US" smtClean="0"/>
              <a:t>2022/8/8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DA6CF7-A944-4554-B984-314D2E4F782A}" type="slidenum">
              <a:rPr kumimoji="1" lang="ja-JP" altLang="en-US" smtClean="0"/>
              <a:t>‹#›</a:t>
            </a:fld>
            <a:endParaRPr kumimoji="1" lang="ja-JP" altLang="en-US"/>
          </a:p>
        </p:txBody>
      </p:sp>
    </p:spTree>
    <p:extLst>
      <p:ext uri="{BB962C8B-B14F-4D97-AF65-F5344CB8AC3E}">
        <p14:creationId xmlns:p14="http://schemas.microsoft.com/office/powerpoint/2010/main" val="3761045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288629-86E1-4300-8885-60CEDE969540}" type="datetimeFigureOut">
              <a:rPr kumimoji="1" lang="ja-JP" altLang="en-US" smtClean="0"/>
              <a:t>2022/8/8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DA6CF7-A944-4554-B984-314D2E4F782A}" type="slidenum">
              <a:rPr kumimoji="1" lang="ja-JP" altLang="en-US" smtClean="0"/>
              <a:t>‹#›</a:t>
            </a:fld>
            <a:endParaRPr kumimoji="1" lang="ja-JP" altLang="en-US"/>
          </a:p>
        </p:txBody>
      </p:sp>
    </p:spTree>
    <p:extLst>
      <p:ext uri="{BB962C8B-B14F-4D97-AF65-F5344CB8AC3E}">
        <p14:creationId xmlns:p14="http://schemas.microsoft.com/office/powerpoint/2010/main" val="2094052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9288629-86E1-4300-8885-60CEDE969540}" type="datetimeFigureOut">
              <a:rPr kumimoji="1" lang="ja-JP" altLang="en-US" smtClean="0"/>
              <a:t>2022/8/8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DA6CF7-A944-4554-B984-314D2E4F782A}" type="slidenum">
              <a:rPr kumimoji="1" lang="ja-JP" altLang="en-US" smtClean="0"/>
              <a:t>‹#›</a:t>
            </a:fld>
            <a:endParaRPr kumimoji="1" lang="ja-JP" altLang="en-US"/>
          </a:p>
        </p:txBody>
      </p:sp>
    </p:spTree>
    <p:extLst>
      <p:ext uri="{BB962C8B-B14F-4D97-AF65-F5344CB8AC3E}">
        <p14:creationId xmlns:p14="http://schemas.microsoft.com/office/powerpoint/2010/main" val="3252692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9288629-86E1-4300-8885-60CEDE969540}" type="datetimeFigureOut">
              <a:rPr kumimoji="1" lang="ja-JP" altLang="en-US" smtClean="0"/>
              <a:t>2022/8/8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DA6CF7-A944-4554-B984-314D2E4F782A}" type="slidenum">
              <a:rPr kumimoji="1" lang="ja-JP" altLang="en-US" smtClean="0"/>
              <a:t>‹#›</a:t>
            </a:fld>
            <a:endParaRPr kumimoji="1" lang="ja-JP" altLang="en-US"/>
          </a:p>
        </p:txBody>
      </p:sp>
    </p:spTree>
    <p:extLst>
      <p:ext uri="{BB962C8B-B14F-4D97-AF65-F5344CB8AC3E}">
        <p14:creationId xmlns:p14="http://schemas.microsoft.com/office/powerpoint/2010/main" val="1602236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9288629-86E1-4300-8885-60CEDE969540}" type="datetimeFigureOut">
              <a:rPr kumimoji="1" lang="ja-JP" altLang="en-US" smtClean="0"/>
              <a:t>2022/8/8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CDA6CF7-A944-4554-B984-314D2E4F782A}" type="slidenum">
              <a:rPr kumimoji="1" lang="ja-JP" altLang="en-US" smtClean="0"/>
              <a:t>‹#›</a:t>
            </a:fld>
            <a:endParaRPr kumimoji="1" lang="ja-JP" altLang="en-US"/>
          </a:p>
        </p:txBody>
      </p:sp>
    </p:spTree>
    <p:extLst>
      <p:ext uri="{BB962C8B-B14F-4D97-AF65-F5344CB8AC3E}">
        <p14:creationId xmlns:p14="http://schemas.microsoft.com/office/powerpoint/2010/main" val="835899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9288629-86E1-4300-8885-60CEDE969540}" type="datetimeFigureOut">
              <a:rPr kumimoji="1" lang="ja-JP" altLang="en-US" smtClean="0"/>
              <a:t>2022/8/8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CDA6CF7-A944-4554-B984-314D2E4F782A}" type="slidenum">
              <a:rPr kumimoji="1" lang="ja-JP" altLang="en-US" smtClean="0"/>
              <a:t>‹#›</a:t>
            </a:fld>
            <a:endParaRPr kumimoji="1" lang="ja-JP" altLang="en-US"/>
          </a:p>
        </p:txBody>
      </p:sp>
    </p:spTree>
    <p:extLst>
      <p:ext uri="{BB962C8B-B14F-4D97-AF65-F5344CB8AC3E}">
        <p14:creationId xmlns:p14="http://schemas.microsoft.com/office/powerpoint/2010/main" val="824007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288629-86E1-4300-8885-60CEDE969540}" type="datetimeFigureOut">
              <a:rPr kumimoji="1" lang="ja-JP" altLang="en-US" smtClean="0"/>
              <a:t>2022/8/8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CDA6CF7-A944-4554-B984-314D2E4F782A}" type="slidenum">
              <a:rPr kumimoji="1" lang="ja-JP" altLang="en-US" smtClean="0"/>
              <a:t>‹#›</a:t>
            </a:fld>
            <a:endParaRPr kumimoji="1" lang="ja-JP" altLang="en-US"/>
          </a:p>
        </p:txBody>
      </p:sp>
    </p:spTree>
    <p:extLst>
      <p:ext uri="{BB962C8B-B14F-4D97-AF65-F5344CB8AC3E}">
        <p14:creationId xmlns:p14="http://schemas.microsoft.com/office/powerpoint/2010/main" val="3869533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288629-86E1-4300-8885-60CEDE969540}" type="datetimeFigureOut">
              <a:rPr kumimoji="1" lang="ja-JP" altLang="en-US" smtClean="0"/>
              <a:t>2022/8/8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DA6CF7-A944-4554-B984-314D2E4F782A}" type="slidenum">
              <a:rPr kumimoji="1" lang="ja-JP" altLang="en-US" smtClean="0"/>
              <a:t>‹#›</a:t>
            </a:fld>
            <a:endParaRPr kumimoji="1" lang="ja-JP" altLang="en-US"/>
          </a:p>
        </p:txBody>
      </p:sp>
    </p:spTree>
    <p:extLst>
      <p:ext uri="{BB962C8B-B14F-4D97-AF65-F5344CB8AC3E}">
        <p14:creationId xmlns:p14="http://schemas.microsoft.com/office/powerpoint/2010/main" val="3223078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288629-86E1-4300-8885-60CEDE969540}" type="datetimeFigureOut">
              <a:rPr kumimoji="1" lang="ja-JP" altLang="en-US" smtClean="0"/>
              <a:t>2022/8/8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DA6CF7-A944-4554-B984-314D2E4F782A}" type="slidenum">
              <a:rPr kumimoji="1" lang="ja-JP" altLang="en-US" smtClean="0"/>
              <a:t>‹#›</a:t>
            </a:fld>
            <a:endParaRPr kumimoji="1" lang="ja-JP" altLang="en-US"/>
          </a:p>
        </p:txBody>
      </p:sp>
    </p:spTree>
    <p:extLst>
      <p:ext uri="{BB962C8B-B14F-4D97-AF65-F5344CB8AC3E}">
        <p14:creationId xmlns:p14="http://schemas.microsoft.com/office/powerpoint/2010/main" val="1166151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59288629-86E1-4300-8885-60CEDE969540}" type="datetimeFigureOut">
              <a:rPr kumimoji="1" lang="ja-JP" altLang="en-US" smtClean="0"/>
              <a:t>2022/8/8</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CDA6CF7-A944-4554-B984-314D2E4F782A}" type="slidenum">
              <a:rPr kumimoji="1" lang="ja-JP" altLang="en-US" smtClean="0"/>
              <a:t>‹#›</a:t>
            </a:fld>
            <a:endParaRPr kumimoji="1" lang="ja-JP" altLang="en-US"/>
          </a:p>
        </p:txBody>
      </p:sp>
    </p:spTree>
    <p:extLst>
      <p:ext uri="{BB962C8B-B14F-4D97-AF65-F5344CB8AC3E}">
        <p14:creationId xmlns:p14="http://schemas.microsoft.com/office/powerpoint/2010/main" val="19126397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CDE63B-9D6B-4565-ACCE-763C081198F8}"/>
              </a:ext>
            </a:extLst>
          </p:cNvPr>
          <p:cNvSpPr>
            <a:spLocks noGrp="1"/>
          </p:cNvSpPr>
          <p:nvPr>
            <p:ph type="ctrTitle"/>
          </p:nvPr>
        </p:nvSpPr>
        <p:spPr>
          <a:xfrm>
            <a:off x="1" y="1"/>
            <a:ext cx="6857999" cy="483034"/>
          </a:xfrm>
          <a:solidFill>
            <a:srgbClr val="C00000"/>
          </a:solidFill>
          <a:effectLst>
            <a:outerShdw blurRad="50800" dist="38100" dir="2700000" algn="tl" rotWithShape="0">
              <a:prstClr val="black">
                <a:alpha val="40000"/>
              </a:prstClr>
            </a:outerShdw>
          </a:effectLst>
        </p:spPr>
        <p:txBody>
          <a:bodyPr>
            <a:normAutofit/>
          </a:bodyPr>
          <a:lstStyle/>
          <a:p>
            <a:r>
              <a:rPr lang="ja-JP" altLang="en-US" sz="2800" b="1" dirty="0">
                <a:solidFill>
                  <a:schemeClr val="bg1"/>
                </a:solidFill>
                <a:latin typeface="ＭＳ ゴシック" panose="020B0609070205080204" pitchFamily="49" charset="-128"/>
                <a:ea typeface="ＭＳ ゴシック" panose="020B0609070205080204" pitchFamily="49" charset="-128"/>
              </a:rPr>
              <a:t>第</a:t>
            </a:r>
            <a:r>
              <a:rPr lang="en-US" altLang="ja-JP" sz="2800" b="1" dirty="0">
                <a:solidFill>
                  <a:schemeClr val="bg1"/>
                </a:solidFill>
                <a:latin typeface="ＭＳ ゴシック" panose="020B0609070205080204" pitchFamily="49" charset="-128"/>
                <a:ea typeface="ＭＳ ゴシック" panose="020B0609070205080204" pitchFamily="49" charset="-128"/>
              </a:rPr>
              <a:t>36</a:t>
            </a:r>
            <a:r>
              <a:rPr lang="ja-JP" altLang="en-US" sz="2800" b="1" dirty="0">
                <a:solidFill>
                  <a:schemeClr val="bg1"/>
                </a:solidFill>
                <a:latin typeface="ＭＳ ゴシック" panose="020B0609070205080204" pitchFamily="49" charset="-128"/>
                <a:ea typeface="ＭＳ ゴシック" panose="020B0609070205080204" pitchFamily="49" charset="-128"/>
              </a:rPr>
              <a:t>回日本ゴマ科学会大会</a:t>
            </a:r>
            <a:endParaRPr kumimoji="1" lang="ja-JP" altLang="en-US" sz="2800" b="1" dirty="0">
              <a:solidFill>
                <a:schemeClr val="bg1"/>
              </a:solidFill>
              <a:latin typeface="ＭＳ ゴシック" panose="020B0609070205080204" pitchFamily="49" charset="-128"/>
              <a:ea typeface="ＭＳ ゴシック" panose="020B0609070205080204" pitchFamily="49" charset="-128"/>
            </a:endParaRPr>
          </a:p>
        </p:txBody>
      </p:sp>
      <p:sp>
        <p:nvSpPr>
          <p:cNvPr id="3" name="字幕 2">
            <a:extLst>
              <a:ext uri="{FF2B5EF4-FFF2-40B4-BE49-F238E27FC236}">
                <a16:creationId xmlns:a16="http://schemas.microsoft.com/office/drawing/2014/main" id="{1534367B-F05D-4100-A536-8114F6CE263F}"/>
              </a:ext>
            </a:extLst>
          </p:cNvPr>
          <p:cNvSpPr>
            <a:spLocks noGrp="1"/>
          </p:cNvSpPr>
          <p:nvPr>
            <p:ph type="subTitle" idx="1"/>
          </p:nvPr>
        </p:nvSpPr>
        <p:spPr>
          <a:xfrm>
            <a:off x="-34505" y="1575704"/>
            <a:ext cx="6892506" cy="6269041"/>
          </a:xfrm>
          <a:solidFill>
            <a:srgbClr val="FFF2CC">
              <a:alpha val="20000"/>
            </a:srgbClr>
          </a:solidFill>
          <a:effectLst>
            <a:outerShdw blurRad="50800" dist="38100" dir="2700000" algn="tl" rotWithShape="0">
              <a:prstClr val="black">
                <a:alpha val="40000"/>
              </a:prstClr>
            </a:outerShdw>
          </a:effectLst>
        </p:spPr>
        <p:txBody>
          <a:bodyPr>
            <a:noAutofit/>
          </a:bodyPr>
          <a:lstStyle/>
          <a:p>
            <a:pPr algn="l">
              <a:spcBef>
                <a:spcPts val="600"/>
              </a:spcBef>
            </a:pPr>
            <a:r>
              <a:rPr lang="ja-JP" altLang="en-US" sz="1600" b="1" dirty="0">
                <a:latin typeface="+mj-ea"/>
                <a:ea typeface="+mj-ea"/>
              </a:rPr>
              <a:t>■ </a:t>
            </a:r>
            <a:r>
              <a:rPr kumimoji="1" lang="ja-JP" altLang="en-US" sz="1600" b="1" dirty="0">
                <a:latin typeface="+mj-ea"/>
                <a:ea typeface="+mj-ea"/>
              </a:rPr>
              <a:t>プログラム </a:t>
            </a:r>
            <a:r>
              <a:rPr lang="ja-JP" altLang="en-US" sz="1000" b="1" dirty="0">
                <a:latin typeface="+mj-ea"/>
              </a:rPr>
              <a:t>■特別講演　座長　片山健至（香川大　農学）</a:t>
            </a:r>
            <a:endParaRPr kumimoji="1" lang="en-US" altLang="ja-JP" sz="1000" b="1" dirty="0">
              <a:latin typeface="+mj-ea"/>
              <a:ea typeface="+mj-ea"/>
            </a:endParaRPr>
          </a:p>
          <a:p>
            <a:pPr algn="l">
              <a:spcBef>
                <a:spcPts val="600"/>
              </a:spcBef>
            </a:pPr>
            <a:r>
              <a:rPr lang="ja-JP" altLang="en-US" sz="1200" b="1" dirty="0">
                <a:latin typeface="+mj-ea"/>
                <a:ea typeface="+mj-ea"/>
              </a:rPr>
              <a:t>１．南九州におけるゴマの栽培について</a:t>
            </a:r>
            <a:endParaRPr lang="en-US" altLang="ja-JP" sz="1200" b="1" dirty="0">
              <a:latin typeface="+mj-ea"/>
              <a:ea typeface="+mj-ea"/>
            </a:endParaRPr>
          </a:p>
          <a:p>
            <a:pPr algn="l">
              <a:spcBef>
                <a:spcPts val="600"/>
              </a:spcBef>
            </a:pPr>
            <a:r>
              <a:rPr kumimoji="1" lang="ja-JP" altLang="en-US" sz="1200" b="1" dirty="0">
                <a:latin typeface="+mj-ea"/>
                <a:ea typeface="+mj-ea"/>
              </a:rPr>
              <a:t>　　　　 　　　　南九州大学環境園芸学部</a:t>
            </a:r>
            <a:r>
              <a:rPr lang="ja-JP" altLang="en-US" sz="1200" b="1" dirty="0">
                <a:latin typeface="+mj-ea"/>
                <a:ea typeface="+mj-ea"/>
              </a:rPr>
              <a:t>　</a:t>
            </a:r>
            <a:r>
              <a:rPr kumimoji="1" lang="ja-JP" altLang="en-US" sz="1200" b="1" dirty="0">
                <a:latin typeface="+mj-ea"/>
                <a:ea typeface="+mj-ea"/>
              </a:rPr>
              <a:t>長江　嗣朗</a:t>
            </a:r>
            <a:endParaRPr kumimoji="1" lang="en-US" altLang="ja-JP" sz="1200" b="1" dirty="0">
              <a:latin typeface="+mj-ea"/>
              <a:ea typeface="+mj-ea"/>
            </a:endParaRPr>
          </a:p>
          <a:p>
            <a:pPr algn="l">
              <a:spcBef>
                <a:spcPts val="600"/>
              </a:spcBef>
            </a:pPr>
            <a:r>
              <a:rPr lang="ja-JP" altLang="en-US" sz="1200" b="1" dirty="0">
                <a:latin typeface="+mj-ea"/>
                <a:ea typeface="+mj-ea"/>
              </a:rPr>
              <a:t>２．ゴマリグナン生合成解明と分子から考える</a:t>
            </a:r>
            <a:endParaRPr lang="en-US" altLang="ja-JP" sz="1200" b="1" dirty="0">
              <a:latin typeface="+mj-ea"/>
              <a:ea typeface="+mj-ea"/>
            </a:endParaRPr>
          </a:p>
          <a:p>
            <a:pPr algn="l">
              <a:spcBef>
                <a:spcPts val="600"/>
              </a:spcBef>
            </a:pPr>
            <a:r>
              <a:rPr lang="ja-JP" altLang="en-US" sz="1200" b="1" dirty="0">
                <a:latin typeface="+mj-ea"/>
                <a:ea typeface="+mj-ea"/>
              </a:rPr>
              <a:t> 　　　　　　「ゴマの来た道」</a:t>
            </a:r>
            <a:endParaRPr lang="en-US" altLang="ja-JP" sz="1200" b="1" dirty="0">
              <a:latin typeface="+mj-ea"/>
              <a:ea typeface="+mj-ea"/>
            </a:endParaRPr>
          </a:p>
          <a:p>
            <a:pPr algn="l">
              <a:spcBef>
                <a:spcPts val="600"/>
              </a:spcBef>
            </a:pPr>
            <a:r>
              <a:rPr lang="ja-JP" altLang="en-US" sz="1200" b="1" dirty="0">
                <a:latin typeface="+mj-ea"/>
                <a:ea typeface="+mj-ea"/>
              </a:rPr>
              <a:t>　　　　　　　　</a:t>
            </a:r>
            <a:r>
              <a:rPr lang="ja-JP" altLang="en-US" sz="1200" b="1" spc="-150" dirty="0">
                <a:latin typeface="+mj-ea"/>
                <a:ea typeface="+mj-ea"/>
              </a:rPr>
              <a:t>サントリーグローバルイノベーションセンター（株）</a:t>
            </a:r>
            <a:r>
              <a:rPr lang="ja-JP" altLang="en-US" sz="1200" b="1" dirty="0">
                <a:latin typeface="+mj-ea"/>
                <a:ea typeface="+mj-ea"/>
              </a:rPr>
              <a:t>小埜　栄一郎</a:t>
            </a:r>
            <a:endParaRPr lang="en-US" altLang="ja-JP" sz="1200" b="1" dirty="0">
              <a:latin typeface="+mj-ea"/>
              <a:ea typeface="+mj-ea"/>
            </a:endParaRPr>
          </a:p>
          <a:p>
            <a:pPr algn="l">
              <a:spcBef>
                <a:spcPts val="600"/>
              </a:spcBef>
            </a:pPr>
            <a:r>
              <a:rPr kumimoji="1" lang="ja-JP" altLang="en-US" sz="1200" b="1" dirty="0">
                <a:latin typeface="+mj-ea"/>
                <a:ea typeface="+mj-ea"/>
              </a:rPr>
              <a:t>３．セサミノール配糖体の分解の代謝生理学</a:t>
            </a:r>
            <a:endParaRPr kumimoji="1" lang="en-US" altLang="ja-JP" sz="1200" b="1" dirty="0">
              <a:latin typeface="+mj-ea"/>
              <a:ea typeface="+mj-ea"/>
            </a:endParaRPr>
          </a:p>
          <a:p>
            <a:pPr algn="just"/>
            <a:r>
              <a:rPr lang="ja-JP" altLang="en-US" sz="1200" b="1" dirty="0">
                <a:latin typeface="+mj-ea"/>
                <a:ea typeface="+mj-ea"/>
              </a:rPr>
              <a:t>　　　　　　 　  東北大学大学院工学研究科</a:t>
            </a:r>
            <a:r>
              <a:rPr lang="en-US" altLang="ja-JP" sz="1200" b="1" dirty="0">
                <a:latin typeface="+mj-ea"/>
                <a:ea typeface="+mj-ea"/>
              </a:rPr>
              <a:t>		</a:t>
            </a:r>
            <a:r>
              <a:rPr lang="ja-JP" altLang="en-US" sz="1200" b="1" dirty="0">
                <a:latin typeface="+mj-ea"/>
                <a:ea typeface="+mj-ea"/>
              </a:rPr>
              <a:t>　中山　亨</a:t>
            </a:r>
            <a:endParaRPr lang="en-US" altLang="ja-JP" sz="1200" b="1" dirty="0">
              <a:latin typeface="+mj-ea"/>
              <a:ea typeface="+mj-ea"/>
            </a:endParaRPr>
          </a:p>
          <a:p>
            <a:pPr algn="just"/>
            <a:endParaRPr lang="en-US" altLang="ja-JP" sz="1200" b="1" dirty="0">
              <a:latin typeface="+mj-ea"/>
              <a:ea typeface="+mj-ea"/>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lang="zh-TW" altLang="en-US" sz="800" b="1" i="0" u="none" strike="noStrike" baseline="0" dirty="0">
                <a:solidFill>
                  <a:srgbClr val="000000"/>
                </a:solidFill>
                <a:latin typeface="Times New Roman" panose="02020603050405020304" pitchFamily="18" charset="0"/>
                <a:ea typeface="ＭＳ 明朝" panose="02020609040205080304" pitchFamily="17" charset="-128"/>
              </a:rPr>
              <a:t>一般講演　座長：勝崎裕隆（三重大　生物資源）　　　　</a:t>
            </a:r>
          </a:p>
          <a:p>
            <a:pPr algn="just"/>
            <a:r>
              <a:rPr lang="ja-JP" altLang="en-US" sz="800" b="0" i="0" u="none" strike="noStrike" baseline="0" dirty="0">
                <a:solidFill>
                  <a:srgbClr val="000000"/>
                </a:solidFill>
                <a:latin typeface="游明朝" panose="02020400000000000000" pitchFamily="18" charset="-128"/>
                <a:ea typeface="游明朝" panose="02020400000000000000" pitchFamily="18" charset="-128"/>
              </a:rPr>
              <a:t>   </a:t>
            </a:r>
            <a:r>
              <a:rPr lang="ja-JP" altLang="en-US" sz="800" b="1" i="0" u="none" strike="noStrike" baseline="0" dirty="0">
                <a:latin typeface="游明朝" panose="02020400000000000000" pitchFamily="18" charset="-128"/>
                <a:ea typeface="游明朝" panose="02020400000000000000" pitchFamily="18" charset="-128"/>
              </a:rPr>
              <a:t>①</a:t>
            </a:r>
            <a:r>
              <a:rPr lang="ja-JP" altLang="en-US" sz="800" b="1" i="0" u="none" strike="noStrike" baseline="0" dirty="0">
                <a:latin typeface="ＭＳ 明朝" panose="02020609040205080304" pitchFamily="17" charset="-128"/>
                <a:ea typeface="游明朝" panose="02020400000000000000" pitchFamily="18" charset="-128"/>
              </a:rPr>
              <a:t> </a:t>
            </a:r>
            <a:r>
              <a:rPr lang="ja-JP" altLang="en-US" sz="800" b="1" i="0" u="none" strike="noStrike" baseline="0" dirty="0">
                <a:latin typeface="游明朝" panose="02020400000000000000" pitchFamily="18" charset="-128"/>
                <a:ea typeface="游明朝" panose="02020400000000000000" pitchFamily="18" charset="-128"/>
              </a:rPr>
              <a:t>小学校におけるゴマの栽培活動を通した食育学習</a:t>
            </a:r>
          </a:p>
          <a:p>
            <a:pPr algn="just"/>
            <a:r>
              <a:rPr lang="ja-JP" altLang="en-US" sz="800" b="1" i="0" u="none" strike="noStrike" baseline="0" dirty="0">
                <a:latin typeface="Times New Roman" panose="02020603050405020304" pitchFamily="18" charset="0"/>
                <a:ea typeface="ＭＳ 明朝" panose="02020609040205080304" pitchFamily="17" charset="-128"/>
              </a:rPr>
              <a:t>　　　○冨永万智</a:t>
            </a:r>
            <a:r>
              <a:rPr lang="en-US" altLang="ja-JP" sz="800" b="1" i="0" u="none" strike="noStrike" baseline="30000" dirty="0">
                <a:latin typeface="Times New Roman" panose="02020603050405020304" pitchFamily="18" charset="0"/>
                <a:ea typeface="ＭＳ 明朝" panose="02020609040205080304" pitchFamily="17" charset="-128"/>
              </a:rPr>
              <a:t>1</a:t>
            </a:r>
            <a:r>
              <a:rPr lang="ja-JP" altLang="en-US" sz="800" b="1" i="0" u="none" strike="noStrike" baseline="0" dirty="0">
                <a:latin typeface="Times New Roman" panose="02020603050405020304" pitchFamily="18" charset="0"/>
                <a:ea typeface="ＭＳ 明朝" panose="02020609040205080304" pitchFamily="17" charset="-128"/>
              </a:rPr>
              <a:t>、武田珠美</a:t>
            </a:r>
            <a:r>
              <a:rPr lang="en-US" altLang="ja-JP" sz="800" b="1" i="0" u="none" strike="noStrike" baseline="30000" dirty="0">
                <a:latin typeface="Times New Roman" panose="02020603050405020304" pitchFamily="18" charset="0"/>
                <a:ea typeface="ＭＳ 明朝" panose="02020609040205080304" pitchFamily="17" charset="-128"/>
              </a:rPr>
              <a:t>2</a:t>
            </a:r>
            <a:r>
              <a:rPr lang="zh-CN" altLang="en-US" sz="800" b="1" i="0" u="none" strike="noStrike" baseline="0" dirty="0">
                <a:latin typeface="Times New Roman" panose="02020603050405020304" pitchFamily="18" charset="0"/>
                <a:ea typeface="ＭＳ 明朝" panose="02020609040205080304" pitchFamily="17" charset="-128"/>
              </a:rPr>
              <a:t>（</a:t>
            </a:r>
            <a:r>
              <a:rPr lang="en-US" altLang="zh-CN" sz="800" b="1" i="0" u="none" strike="noStrike" baseline="30000" dirty="0">
                <a:latin typeface="Times New Roman" panose="02020603050405020304" pitchFamily="18" charset="0"/>
                <a:ea typeface="ＭＳ 明朝" panose="02020609040205080304" pitchFamily="17" charset="-128"/>
              </a:rPr>
              <a:t>1</a:t>
            </a:r>
            <a:r>
              <a:rPr lang="zh-CN" altLang="en-US" sz="800" b="1" i="0" u="none" strike="noStrike" baseline="0" dirty="0">
                <a:latin typeface="Times New Roman" panose="02020603050405020304" pitchFamily="18" charset="0"/>
                <a:ea typeface="ＭＳ 明朝" panose="02020609040205080304" pitchFamily="17" charset="-128"/>
              </a:rPr>
              <a:t>宇城市立不知火中学校、</a:t>
            </a:r>
            <a:r>
              <a:rPr lang="en-US" altLang="zh-CN" sz="800" b="1" i="0" u="none" strike="noStrike" baseline="30000" dirty="0">
                <a:latin typeface="Times New Roman" panose="02020603050405020304" pitchFamily="18" charset="0"/>
                <a:ea typeface="ＭＳ 明朝" panose="02020609040205080304" pitchFamily="17" charset="-128"/>
              </a:rPr>
              <a:t>2</a:t>
            </a:r>
            <a:r>
              <a:rPr lang="zh-CN" altLang="en-US" sz="800" b="1" i="0" u="none" strike="noStrike" baseline="0" dirty="0">
                <a:latin typeface="Times New Roman" panose="02020603050405020304" pitchFamily="18" charset="0"/>
                <a:ea typeface="ＭＳ 明朝" panose="02020609040205080304" pitchFamily="17" charset="-128"/>
              </a:rPr>
              <a:t>熊本大　教育）</a:t>
            </a:r>
            <a:endParaRPr lang="zh-CN" altLang="en-US" sz="800" b="1" i="0" u="none" strike="noStrike" baseline="0" dirty="0">
              <a:latin typeface="游明朝" panose="02020400000000000000" pitchFamily="18" charset="-128"/>
              <a:ea typeface="游明朝" panose="02020400000000000000" pitchFamily="18" charset="-128"/>
            </a:endParaRPr>
          </a:p>
          <a:p>
            <a:pPr algn="just"/>
            <a:r>
              <a:rPr lang="ja-JP" altLang="en-US" sz="800" b="1" i="0" u="none" strike="noStrike" baseline="0" dirty="0">
                <a:latin typeface="游明朝" panose="02020400000000000000" pitchFamily="18" charset="-128"/>
                <a:ea typeface="游明朝" panose="02020400000000000000" pitchFamily="18" charset="-128"/>
              </a:rPr>
              <a:t>   ②</a:t>
            </a:r>
            <a:r>
              <a:rPr lang="ja-JP" altLang="en-US" sz="800" b="1" i="0" u="none" strike="noStrike" baseline="0" dirty="0">
                <a:latin typeface="ＭＳ 明朝" panose="02020609040205080304" pitchFamily="17" charset="-128"/>
                <a:ea typeface="游明朝" panose="02020400000000000000" pitchFamily="18" charset="-128"/>
              </a:rPr>
              <a:t> </a:t>
            </a:r>
            <a:r>
              <a:rPr lang="ja-JP" altLang="en-US" sz="800" b="1" i="0" u="none" strike="noStrike" baseline="0" dirty="0">
                <a:latin typeface="游明朝" panose="02020400000000000000" pitchFamily="18" charset="-128"/>
                <a:ea typeface="游明朝" panose="02020400000000000000" pitchFamily="18" charset="-128"/>
              </a:rPr>
              <a:t>ゴマ系統におけるセサミノール配糖体の組成分析</a:t>
            </a:r>
          </a:p>
          <a:p>
            <a:pPr algn="just"/>
            <a:r>
              <a:rPr lang="ja-JP" altLang="en-US" sz="800" b="1" i="0" u="none" strike="noStrike" baseline="0" dirty="0">
                <a:latin typeface="Times New Roman" panose="02020603050405020304" pitchFamily="18" charset="0"/>
                <a:ea typeface="ＭＳ 明朝" panose="02020609040205080304" pitchFamily="17" charset="-128"/>
              </a:rPr>
              <a:t>　　　</a:t>
            </a:r>
            <a:r>
              <a:rPr lang="zh-TW" altLang="en-US" sz="800" b="1" i="0" u="none" strike="noStrike" baseline="0" dirty="0">
                <a:latin typeface="Times New Roman" panose="02020603050405020304" pitchFamily="18" charset="0"/>
                <a:ea typeface="ＭＳ 明朝" panose="02020609040205080304" pitchFamily="17" charset="-128"/>
              </a:rPr>
              <a:t>〇金丸雅典</a:t>
            </a:r>
            <a:r>
              <a:rPr lang="en-US" altLang="zh-TW" sz="800" b="1" i="0" u="none" strike="noStrike" baseline="30000" dirty="0">
                <a:latin typeface="Times New Roman" panose="02020603050405020304" pitchFamily="18" charset="0"/>
                <a:ea typeface="ＭＳ 明朝" panose="02020609040205080304" pitchFamily="17" charset="-128"/>
              </a:rPr>
              <a:t>1</a:t>
            </a:r>
            <a:r>
              <a:rPr lang="zh-TW" altLang="en-US" sz="800" b="1" i="0" u="none" strike="noStrike" baseline="0" dirty="0">
                <a:latin typeface="Times New Roman" panose="02020603050405020304" pitchFamily="18" charset="0"/>
                <a:ea typeface="ＭＳ 明朝" panose="02020609040205080304" pitchFamily="17" charset="-128"/>
              </a:rPr>
              <a:t>、大村文乃</a:t>
            </a:r>
            <a:r>
              <a:rPr lang="en-US" altLang="zh-TW" sz="800" b="1" i="0" u="none" strike="noStrike" baseline="30000" dirty="0">
                <a:latin typeface="Times New Roman" panose="02020603050405020304" pitchFamily="18" charset="0"/>
                <a:ea typeface="ＭＳ 明朝" panose="02020609040205080304" pitchFamily="17" charset="-128"/>
              </a:rPr>
              <a:t>1</a:t>
            </a:r>
            <a:r>
              <a:rPr lang="zh-TW" altLang="en-US" sz="800" b="1" i="0" u="none" strike="noStrike" baseline="0" dirty="0">
                <a:latin typeface="Times New Roman" panose="02020603050405020304" pitchFamily="18" charset="0"/>
                <a:ea typeface="ＭＳ 明朝" panose="02020609040205080304" pitchFamily="17" charset="-128"/>
              </a:rPr>
              <a:t>、清本邦夫</a:t>
            </a:r>
            <a:r>
              <a:rPr lang="en-US" altLang="zh-TW" sz="800" b="1" i="0" u="none" strike="noStrike" baseline="30000" dirty="0">
                <a:latin typeface="Times New Roman" panose="02020603050405020304" pitchFamily="18" charset="0"/>
                <a:ea typeface="ＭＳ 明朝" panose="02020609040205080304" pitchFamily="17" charset="-128"/>
              </a:rPr>
              <a:t>1</a:t>
            </a:r>
            <a:r>
              <a:rPr lang="zh-TW" altLang="en-US" sz="800" b="1" i="0" u="none" strike="noStrike" baseline="0" dirty="0">
                <a:latin typeface="Times New Roman" panose="02020603050405020304" pitchFamily="18" charset="0"/>
                <a:ea typeface="ＭＳ 明朝" panose="02020609040205080304" pitchFamily="17" charset="-128"/>
              </a:rPr>
              <a:t>、山口雅篤</a:t>
            </a:r>
            <a:r>
              <a:rPr lang="en-US" altLang="zh-TW" sz="800" b="1" i="0" u="none" strike="noStrike" baseline="30000" dirty="0">
                <a:latin typeface="Times New Roman" panose="02020603050405020304" pitchFamily="18" charset="0"/>
                <a:ea typeface="ＭＳ 明朝" panose="02020609040205080304" pitchFamily="17" charset="-128"/>
              </a:rPr>
              <a:t>2</a:t>
            </a:r>
            <a:r>
              <a:rPr lang="zh-TW" altLang="en-US" sz="800" b="1" i="0" u="none" strike="noStrike" baseline="0" dirty="0">
                <a:latin typeface="Times New Roman" panose="02020603050405020304" pitchFamily="18" charset="0"/>
                <a:ea typeface="ＭＳ 明朝" panose="02020609040205080304" pitchFamily="17" charset="-128"/>
              </a:rPr>
              <a:t>（ </a:t>
            </a:r>
            <a:r>
              <a:rPr lang="en-US" altLang="zh-TW" sz="800" b="1" i="0" u="none" strike="noStrike" baseline="30000" dirty="0">
                <a:latin typeface="Times New Roman" panose="02020603050405020304" pitchFamily="18" charset="0"/>
                <a:ea typeface="ＭＳ 明朝" panose="02020609040205080304" pitchFamily="17" charset="-128"/>
              </a:rPr>
              <a:t>1</a:t>
            </a:r>
            <a:r>
              <a:rPr lang="zh-TW" altLang="en-US" sz="800" b="1" i="0" u="none" strike="noStrike" baseline="0" dirty="0">
                <a:latin typeface="Times New Roman" panose="02020603050405020304" pitchFamily="18" charset="0"/>
                <a:ea typeface="ＭＳ 明朝" panose="02020609040205080304" pitchFamily="17" charset="-128"/>
              </a:rPr>
              <a:t>清本鉄工（株）</a:t>
            </a:r>
            <a:r>
              <a:rPr lang="en-US" altLang="zh-TW" sz="800" b="1" i="0" u="none" strike="noStrike" baseline="30000" dirty="0">
                <a:latin typeface="Times New Roman" panose="02020603050405020304" pitchFamily="18" charset="0"/>
                <a:ea typeface="ＭＳ 明朝" panose="02020609040205080304" pitchFamily="17" charset="-128"/>
              </a:rPr>
              <a:t>2</a:t>
            </a:r>
            <a:r>
              <a:rPr lang="zh-TW" altLang="en-US" sz="800" b="1" i="0" u="none" strike="noStrike" baseline="0" dirty="0">
                <a:latin typeface="Times New Roman" panose="02020603050405020304" pitchFamily="18" charset="0"/>
                <a:ea typeface="ＭＳ 明朝" panose="02020609040205080304" pitchFamily="17" charset="-128"/>
              </a:rPr>
              <a:t>南九州大　環境園芸 ）</a:t>
            </a:r>
            <a:endParaRPr lang="zh-TW" altLang="en-US" sz="800" b="1" i="0" u="none" strike="noStrike" baseline="0" dirty="0">
              <a:latin typeface="游明朝" panose="02020400000000000000" pitchFamily="18" charset="-128"/>
              <a:ea typeface="游明朝" panose="02020400000000000000" pitchFamily="18" charset="-128"/>
            </a:endParaRPr>
          </a:p>
          <a:p>
            <a:pPr algn="just"/>
            <a:r>
              <a:rPr lang="ja-JP" altLang="en-US" sz="800" b="1" dirty="0">
                <a:latin typeface="Times New Roman" panose="02020603050405020304" pitchFamily="18" charset="0"/>
                <a:ea typeface="ＭＳ 明朝" panose="02020609040205080304" pitchFamily="17" charset="-128"/>
              </a:rPr>
              <a:t>   </a:t>
            </a:r>
            <a:r>
              <a:rPr lang="ja-JP" altLang="en-US" sz="800" b="1" i="0" u="none" strike="noStrike" baseline="0" dirty="0">
                <a:latin typeface="Times New Roman" panose="02020603050405020304" pitchFamily="18" charset="0"/>
                <a:ea typeface="ＭＳ 明朝" panose="02020609040205080304" pitchFamily="17" charset="-128"/>
              </a:rPr>
              <a:t>③  黒ゴマ種子の抗酸化成分：アントラセサモンＦ</a:t>
            </a:r>
            <a:endParaRPr lang="ja-JP" altLang="en-US" sz="800" b="1" i="0" u="none" strike="noStrike" baseline="0" dirty="0">
              <a:latin typeface="游明朝" panose="02020400000000000000" pitchFamily="18" charset="-128"/>
              <a:ea typeface="游明朝" panose="02020400000000000000" pitchFamily="18" charset="-128"/>
            </a:endParaRPr>
          </a:p>
          <a:p>
            <a:pPr algn="just"/>
            <a:r>
              <a:rPr lang="ja-JP" altLang="en-US" sz="800" b="1" i="0" u="none" strike="noStrike" baseline="0" dirty="0">
                <a:latin typeface="ＭＳ 明朝" panose="02020609040205080304" pitchFamily="17" charset="-128"/>
                <a:ea typeface="游明朝" panose="02020400000000000000" pitchFamily="18" charset="-128"/>
              </a:rPr>
              <a:t>　　  </a:t>
            </a:r>
            <a:r>
              <a:rPr lang="ja-JP" altLang="en-US" sz="800" b="1" i="0" u="none" strike="noStrike" baseline="0" dirty="0">
                <a:latin typeface="游明朝" panose="02020400000000000000" pitchFamily="18" charset="-128"/>
                <a:ea typeface="ＭＳ 明朝" panose="02020609040205080304" pitchFamily="17" charset="-128"/>
              </a:rPr>
              <a:t>○</a:t>
            </a:r>
            <a:r>
              <a:rPr lang="ja-JP" altLang="en-US" sz="800" b="1" i="0" u="none" strike="noStrike" baseline="0" dirty="0">
                <a:latin typeface="Times New Roman" panose="02020603050405020304" pitchFamily="18" charset="0"/>
                <a:ea typeface="ＭＳ 明朝" panose="02020609040205080304" pitchFamily="17" charset="-128"/>
              </a:rPr>
              <a:t>古本敏夫（香川大　農学）</a:t>
            </a:r>
            <a:endParaRPr lang="en-US" altLang="ja-JP" sz="800" b="1" i="0" u="none" strike="noStrike" baseline="0" dirty="0">
              <a:latin typeface="Times New Roman" panose="02020603050405020304" pitchFamily="18" charset="0"/>
              <a:ea typeface="ＭＳ 明朝" panose="02020609040205080304" pitchFamily="17" charset="-128"/>
            </a:endParaRPr>
          </a:p>
          <a:p>
            <a:pPr algn="just"/>
            <a:endParaRPr lang="ja-JP" altLang="en-US" sz="800" b="1" i="0" u="none" strike="noStrike" baseline="0" dirty="0">
              <a:latin typeface="游明朝" panose="02020400000000000000" pitchFamily="18" charset="-128"/>
              <a:ea typeface="游明朝" panose="02020400000000000000"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lang="ja-JP" altLang="en-US" sz="800" b="1" i="0" u="none" strike="noStrike" baseline="0" dirty="0">
                <a:latin typeface="游明朝" panose="02020400000000000000" pitchFamily="18" charset="-128"/>
                <a:ea typeface="游明朝" panose="02020400000000000000" pitchFamily="18" charset="-128"/>
              </a:rPr>
              <a:t>ポスター講演　座長：小倉裕範（奈良女子大　生活環境）　　</a:t>
            </a:r>
          </a:p>
          <a:p>
            <a:pPr algn="just"/>
            <a:r>
              <a:rPr lang="en-US" altLang="ja-JP" sz="800" b="1" i="0" u="none" strike="noStrike" baseline="0" dirty="0">
                <a:latin typeface="游明朝" panose="02020400000000000000" pitchFamily="18" charset="-128"/>
                <a:ea typeface="游明朝" panose="02020400000000000000" pitchFamily="18" charset="-128"/>
              </a:rPr>
              <a:t>  ①  Elucidation of the Molecular Responses of Sesame (</a:t>
            </a:r>
            <a:r>
              <a:rPr lang="en-US" altLang="ja-JP" sz="800" b="1" i="1" u="none" strike="noStrike" baseline="0" dirty="0">
                <a:latin typeface="游明朝" panose="02020400000000000000" pitchFamily="18" charset="-128"/>
                <a:ea typeface="游明朝" panose="02020400000000000000" pitchFamily="18" charset="-128"/>
              </a:rPr>
              <a:t>Sesamum indicum</a:t>
            </a:r>
            <a:r>
              <a:rPr lang="en-US" altLang="ja-JP" sz="800" b="1" i="0" u="none" strike="noStrike" baseline="0" dirty="0">
                <a:latin typeface="游明朝" panose="02020400000000000000" pitchFamily="18" charset="-128"/>
                <a:ea typeface="游明朝" panose="02020400000000000000" pitchFamily="18" charset="-128"/>
              </a:rPr>
              <a:t> L.) Leaves to Waterlogging</a:t>
            </a:r>
          </a:p>
          <a:p>
            <a:pPr algn="just"/>
            <a:r>
              <a:rPr lang="ja-JP" altLang="en-US" sz="800" b="1" i="0" u="none" strike="noStrike" baseline="0" dirty="0">
                <a:latin typeface="游明朝" panose="02020400000000000000" pitchFamily="18" charset="-128"/>
                <a:ea typeface="游明朝" panose="02020400000000000000" pitchFamily="18" charset="-128"/>
              </a:rPr>
              <a:t>　    </a:t>
            </a:r>
            <a:r>
              <a:rPr lang="en-US" altLang="ja-JP" sz="800" b="1" i="0" u="none" strike="noStrike" baseline="0" dirty="0">
                <a:latin typeface="游明朝" panose="02020400000000000000" pitchFamily="18" charset="-128"/>
                <a:ea typeface="游明朝" panose="02020400000000000000" pitchFamily="18" charset="-128"/>
              </a:rPr>
              <a:t>Stress using Transcriptome Profiling</a:t>
            </a:r>
          </a:p>
          <a:p>
            <a:pPr algn="just"/>
            <a:r>
              <a:rPr lang="en-US" altLang="ja-JP" sz="800" b="1" dirty="0">
                <a:latin typeface="游明朝" panose="02020400000000000000" pitchFamily="18" charset="-128"/>
                <a:ea typeface="游明朝" panose="02020400000000000000" pitchFamily="18" charset="-128"/>
              </a:rPr>
              <a:t>      </a:t>
            </a:r>
            <a:r>
              <a:rPr lang="en-US" altLang="ja-JP" sz="800" b="1" i="0" strike="noStrike" baseline="0" dirty="0">
                <a:latin typeface="游明朝" panose="02020400000000000000" pitchFamily="18" charset="-128"/>
                <a:ea typeface="游明朝" panose="02020400000000000000" pitchFamily="18" charset="-128"/>
              </a:rPr>
              <a:t>  Ju-Young Choi et al </a:t>
            </a:r>
            <a:r>
              <a:rPr lang="en-US" altLang="ja-JP" sz="800" b="1" i="0" u="none" strike="noStrike" baseline="0" dirty="0">
                <a:latin typeface="游明朝" panose="02020400000000000000" pitchFamily="18" charset="-128"/>
                <a:ea typeface="游明朝" panose="02020400000000000000" pitchFamily="18" charset="-128"/>
              </a:rPr>
              <a:t>(Dept. of Crop Science, </a:t>
            </a:r>
            <a:r>
              <a:rPr lang="en-US" altLang="ja-JP" sz="800" b="1" i="0" u="none" strike="noStrike" baseline="0" dirty="0" err="1">
                <a:latin typeface="游明朝" panose="02020400000000000000" pitchFamily="18" charset="-128"/>
                <a:ea typeface="游明朝" panose="02020400000000000000" pitchFamily="18" charset="-128"/>
              </a:rPr>
              <a:t>Chungbuk</a:t>
            </a:r>
            <a:r>
              <a:rPr lang="en-US" altLang="ja-JP" sz="800" b="1" i="0" u="none" strike="noStrike" baseline="0" dirty="0">
                <a:latin typeface="游明朝" panose="02020400000000000000" pitchFamily="18" charset="-128"/>
                <a:ea typeface="游明朝" panose="02020400000000000000" pitchFamily="18" charset="-128"/>
              </a:rPr>
              <a:t> National University, Korea)</a:t>
            </a:r>
          </a:p>
          <a:p>
            <a:pPr algn="just"/>
            <a:r>
              <a:rPr lang="ja-JP" altLang="en-US" sz="800" b="1" i="0" u="none" strike="noStrike" baseline="0" dirty="0">
                <a:latin typeface="游明朝" panose="02020400000000000000" pitchFamily="18" charset="-128"/>
                <a:ea typeface="游明朝" panose="02020400000000000000" pitchFamily="18" charset="-128"/>
              </a:rPr>
              <a:t>  ②  ビニールハウスでのゴマの折りたたみ乾燥機システムを利用した品質改善と省力化技術開発</a:t>
            </a:r>
            <a:endParaRPr lang="en-US" altLang="ja-JP" sz="800" b="1" dirty="0">
              <a:latin typeface="游明朝" panose="02020400000000000000" pitchFamily="18" charset="-128"/>
              <a:ea typeface="游明朝" panose="02020400000000000000" pitchFamily="18" charset="-128"/>
            </a:endParaRPr>
          </a:p>
          <a:p>
            <a:pPr algn="just"/>
            <a:r>
              <a:rPr lang="ja-JP" altLang="en-US" sz="800" b="1" dirty="0">
                <a:latin typeface="游明朝" panose="02020400000000000000" pitchFamily="18" charset="-128"/>
                <a:ea typeface="游明朝" panose="02020400000000000000" pitchFamily="18" charset="-128"/>
              </a:rPr>
              <a:t>      </a:t>
            </a:r>
            <a:r>
              <a:rPr lang="en-US" altLang="ja-JP" sz="800" b="1" i="0" u="none" strike="noStrike" baseline="0" dirty="0">
                <a:latin typeface="游明朝" panose="02020400000000000000" pitchFamily="18" charset="-128"/>
                <a:ea typeface="游明朝" panose="02020400000000000000" pitchFamily="18" charset="-128"/>
              </a:rPr>
              <a:t>  (Technical Development for Quality Improvement and </a:t>
            </a:r>
            <a:r>
              <a:rPr lang="en-US" altLang="ja-JP" sz="800" b="1" i="0" u="none" strike="noStrike" baseline="0" dirty="0" err="1">
                <a:latin typeface="游明朝" panose="02020400000000000000" pitchFamily="18" charset="-128"/>
                <a:ea typeface="游明朝" panose="02020400000000000000" pitchFamily="18" charset="-128"/>
              </a:rPr>
              <a:t>labour-saving</a:t>
            </a:r>
            <a:r>
              <a:rPr lang="en-US" altLang="ja-JP" sz="800" b="1" i="0" u="none" strike="noStrike" baseline="0" dirty="0">
                <a:latin typeface="游明朝" panose="02020400000000000000" pitchFamily="18" charset="-128"/>
                <a:ea typeface="游明朝" panose="02020400000000000000" pitchFamily="18" charset="-128"/>
              </a:rPr>
              <a:t> Using Sesame Folding Dryer System in Vinyl House)</a:t>
            </a:r>
          </a:p>
          <a:p>
            <a:pPr algn="just"/>
            <a:r>
              <a:rPr lang="en-US" altLang="ja-JP" sz="800" b="1" i="0" strike="noStrike" baseline="0" dirty="0">
                <a:latin typeface="游明朝" panose="02020400000000000000" pitchFamily="18" charset="-128"/>
                <a:ea typeface="游明朝" panose="02020400000000000000" pitchFamily="18" charset="-128"/>
              </a:rPr>
              <a:t>        Ki-Hyun Kim</a:t>
            </a:r>
            <a:r>
              <a:rPr lang="en-US" altLang="ja-JP" sz="800" b="1" i="0" strike="noStrike" baseline="30000" dirty="0">
                <a:latin typeface="游明朝" panose="02020400000000000000" pitchFamily="18" charset="-128"/>
                <a:ea typeface="游明朝" panose="02020400000000000000" pitchFamily="18" charset="-128"/>
              </a:rPr>
              <a:t>1</a:t>
            </a:r>
            <a:r>
              <a:rPr lang="en-US" altLang="ja-JP" sz="1000" b="1" i="0" u="none" strike="noStrike" baseline="30000" dirty="0">
                <a:latin typeface="游明朝" panose="02020400000000000000" pitchFamily="18" charset="-128"/>
                <a:ea typeface="游明朝" panose="02020400000000000000" pitchFamily="18" charset="-128"/>
              </a:rPr>
              <a:t>*</a:t>
            </a:r>
            <a:r>
              <a:rPr lang="en-US" altLang="ja-JP" sz="1000" b="1" i="0" u="none" strike="noStrike" baseline="0" dirty="0">
                <a:latin typeface="游明朝" panose="02020400000000000000" pitchFamily="18" charset="-128"/>
                <a:ea typeface="游明朝" panose="02020400000000000000" pitchFamily="18" charset="-128"/>
              </a:rPr>
              <a:t>, </a:t>
            </a:r>
            <a:r>
              <a:rPr lang="en-US" altLang="ja-JP" sz="800" b="1" i="0" u="none" strike="noStrike" baseline="0" dirty="0">
                <a:latin typeface="游明朝" panose="02020400000000000000" pitchFamily="18" charset="-128"/>
                <a:ea typeface="游明朝" panose="02020400000000000000" pitchFamily="18" charset="-128"/>
              </a:rPr>
              <a:t>Young-Sang Kim</a:t>
            </a:r>
            <a:r>
              <a:rPr lang="en-US" altLang="ja-JP" sz="800" b="1" i="0" u="none" strike="noStrike" baseline="30000" dirty="0">
                <a:latin typeface="游明朝" panose="02020400000000000000" pitchFamily="18" charset="-128"/>
                <a:ea typeface="游明朝" panose="02020400000000000000" pitchFamily="18" charset="-128"/>
              </a:rPr>
              <a:t>1</a:t>
            </a:r>
            <a:r>
              <a:rPr lang="en-US" altLang="ja-JP" sz="800" b="1" i="0" u="none" strike="noStrike" baseline="0" dirty="0">
                <a:latin typeface="游明朝" panose="02020400000000000000" pitchFamily="18" charset="-128"/>
                <a:ea typeface="游明朝" panose="02020400000000000000" pitchFamily="18" charset="-128"/>
              </a:rPr>
              <a:t>, </a:t>
            </a:r>
            <a:r>
              <a:rPr lang="en-US" altLang="ja-JP" sz="800" b="1" i="0" u="none" strike="noStrike" baseline="0" dirty="0" err="1">
                <a:latin typeface="游明朝" panose="02020400000000000000" pitchFamily="18" charset="-128"/>
                <a:ea typeface="游明朝" panose="02020400000000000000" pitchFamily="18" charset="-128"/>
              </a:rPr>
              <a:t>Ik</a:t>
            </a:r>
            <a:r>
              <a:rPr lang="en-US" altLang="ja-JP" sz="800" b="1" i="0" u="none" strike="noStrike" baseline="0" dirty="0">
                <a:latin typeface="游明朝" panose="02020400000000000000" pitchFamily="18" charset="-128"/>
                <a:ea typeface="游明朝" panose="02020400000000000000" pitchFamily="18" charset="-128"/>
              </a:rPr>
              <a:t>-Jae Kim</a:t>
            </a:r>
            <a:r>
              <a:rPr lang="en-US" altLang="ja-JP" sz="800" b="1" i="0" u="none" strike="noStrike" baseline="30000" dirty="0">
                <a:latin typeface="游明朝" panose="02020400000000000000" pitchFamily="18" charset="-128"/>
                <a:ea typeface="游明朝" panose="02020400000000000000" pitchFamily="18" charset="-128"/>
              </a:rPr>
              <a:t>1</a:t>
            </a:r>
            <a:r>
              <a:rPr lang="en-US" altLang="ja-JP" sz="800" b="1" i="0" u="none" strike="noStrike" baseline="0" dirty="0">
                <a:latin typeface="游明朝" panose="02020400000000000000" pitchFamily="18" charset="-128"/>
                <a:ea typeface="游明朝" panose="02020400000000000000" pitchFamily="18" charset="-128"/>
              </a:rPr>
              <a:t> and Sun-</a:t>
            </a:r>
            <a:r>
              <a:rPr lang="en-US" altLang="ja-JP" sz="800" b="1" i="0" u="none" strike="noStrike" baseline="0" dirty="0" err="1">
                <a:latin typeface="游明朝" panose="02020400000000000000" pitchFamily="18" charset="-128"/>
                <a:ea typeface="游明朝" panose="02020400000000000000" pitchFamily="18" charset="-128"/>
              </a:rPr>
              <a:t>Hee</a:t>
            </a:r>
            <a:r>
              <a:rPr lang="en-US" altLang="ja-JP" sz="800" b="1" i="0" u="none" strike="noStrike" baseline="0" dirty="0">
                <a:latin typeface="游明朝" panose="02020400000000000000" pitchFamily="18" charset="-128"/>
                <a:ea typeface="游明朝" panose="02020400000000000000" pitchFamily="18" charset="-128"/>
              </a:rPr>
              <a:t> Woo</a:t>
            </a:r>
            <a:r>
              <a:rPr lang="en-US" altLang="ja-JP" sz="800" b="1" i="0" u="none" strike="noStrike" baseline="30000" dirty="0">
                <a:latin typeface="游明朝" panose="02020400000000000000" pitchFamily="18" charset="-128"/>
                <a:ea typeface="游明朝" panose="02020400000000000000" pitchFamily="18" charset="-128"/>
              </a:rPr>
              <a:t>2</a:t>
            </a:r>
          </a:p>
          <a:p>
            <a:pPr algn="just"/>
            <a:r>
              <a:rPr lang="ja-JP" altLang="en-US" sz="1000" b="1" baseline="30000" dirty="0">
                <a:latin typeface="游明朝" panose="02020400000000000000" pitchFamily="18" charset="-128"/>
                <a:ea typeface="游明朝" panose="02020400000000000000" pitchFamily="18" charset="-128"/>
              </a:rPr>
              <a:t>　　</a:t>
            </a:r>
            <a:r>
              <a:rPr lang="ja-JP" altLang="en-US" sz="800" b="1" dirty="0">
                <a:latin typeface="游明朝" panose="02020400000000000000" pitchFamily="18" charset="-128"/>
                <a:ea typeface="游明朝" panose="02020400000000000000" pitchFamily="18" charset="-128"/>
              </a:rPr>
              <a:t>（</a:t>
            </a:r>
            <a:r>
              <a:rPr lang="en-US" altLang="ja-JP" sz="800" b="1" i="0" u="none" strike="noStrike" baseline="30000" dirty="0">
                <a:latin typeface="游明朝" panose="02020400000000000000" pitchFamily="18" charset="-128"/>
                <a:ea typeface="游明朝" panose="02020400000000000000" pitchFamily="18" charset="-128"/>
              </a:rPr>
              <a:t>1</a:t>
            </a:r>
            <a:r>
              <a:rPr lang="en-US" altLang="ja-JP" sz="800" b="1" i="0" u="none" strike="noStrike" baseline="0" dirty="0">
                <a:latin typeface="游明朝" panose="02020400000000000000" pitchFamily="18" charset="-128"/>
                <a:ea typeface="游明朝" panose="02020400000000000000" pitchFamily="18" charset="-128"/>
              </a:rPr>
              <a:t>Division of Crop Research, </a:t>
            </a:r>
            <a:r>
              <a:rPr lang="en-US" altLang="ja-JP" sz="800" b="1" i="0" u="none" strike="noStrike" baseline="0" dirty="0" err="1">
                <a:latin typeface="游明朝" panose="02020400000000000000" pitchFamily="18" charset="-128"/>
                <a:ea typeface="游明朝" panose="02020400000000000000" pitchFamily="18" charset="-128"/>
              </a:rPr>
              <a:t>Chungbuk</a:t>
            </a:r>
            <a:r>
              <a:rPr lang="en-US" altLang="ja-JP" sz="800" b="1" i="0" u="none" strike="noStrike" baseline="0" dirty="0">
                <a:latin typeface="游明朝" panose="02020400000000000000" pitchFamily="18" charset="-128"/>
                <a:ea typeface="游明朝" panose="02020400000000000000" pitchFamily="18" charset="-128"/>
              </a:rPr>
              <a:t> Agricultural Research and Extension Services,  Korea</a:t>
            </a:r>
            <a:r>
              <a:rPr lang="en-US" altLang="ja-JP" sz="800" b="1" i="0" u="none" strike="noStrike" baseline="0" dirty="0">
                <a:latin typeface="Times New Roman" panose="02020603050405020304" pitchFamily="18" charset="0"/>
                <a:ea typeface="ＭＳ 明朝" panose="02020609040205080304" pitchFamily="17" charset="-128"/>
              </a:rPr>
              <a:t>.</a:t>
            </a:r>
            <a:r>
              <a:rPr lang="en-US" altLang="ja-JP" sz="800" b="1" i="0" u="none" strike="noStrike" baseline="30000" dirty="0">
                <a:latin typeface="游明朝" panose="02020400000000000000" pitchFamily="18" charset="-128"/>
                <a:ea typeface="游明朝" panose="02020400000000000000" pitchFamily="18" charset="-128"/>
              </a:rPr>
              <a:t>2</a:t>
            </a:r>
            <a:r>
              <a:rPr lang="en-US" altLang="ja-JP" sz="800" b="1" i="0" u="none" strike="noStrike" baseline="0" dirty="0">
                <a:latin typeface="游明朝" panose="02020400000000000000" pitchFamily="18" charset="-128"/>
                <a:ea typeface="游明朝" panose="02020400000000000000" pitchFamily="18" charset="-128"/>
              </a:rPr>
              <a:t>Department of </a:t>
            </a:r>
          </a:p>
          <a:p>
            <a:pPr algn="just"/>
            <a:r>
              <a:rPr lang="ja-JP" altLang="en-US" sz="800" b="1" dirty="0">
                <a:latin typeface="游明朝" panose="02020400000000000000" pitchFamily="18" charset="-128"/>
                <a:ea typeface="游明朝" panose="02020400000000000000" pitchFamily="18" charset="-128"/>
              </a:rPr>
              <a:t>　　</a:t>
            </a:r>
            <a:r>
              <a:rPr lang="en-US" altLang="ja-JP" sz="800" b="1" i="0" u="none" strike="noStrike" baseline="0" dirty="0">
                <a:latin typeface="游明朝" panose="02020400000000000000" pitchFamily="18" charset="-128"/>
                <a:ea typeface="游明朝" panose="02020400000000000000" pitchFamily="18" charset="-128"/>
              </a:rPr>
              <a:t>Crop Science, </a:t>
            </a:r>
            <a:r>
              <a:rPr lang="en-US" altLang="ja-JP" sz="800" b="1" i="0" u="none" strike="noStrike" baseline="0" dirty="0" err="1">
                <a:latin typeface="游明朝" panose="02020400000000000000" pitchFamily="18" charset="-128"/>
                <a:ea typeface="游明朝" panose="02020400000000000000" pitchFamily="18" charset="-128"/>
              </a:rPr>
              <a:t>Chungbuk</a:t>
            </a:r>
            <a:r>
              <a:rPr lang="en-US" altLang="ja-JP" sz="800" b="1" i="0" u="none" strike="noStrike" baseline="0" dirty="0">
                <a:latin typeface="游明朝" panose="02020400000000000000" pitchFamily="18" charset="-128"/>
                <a:ea typeface="游明朝" panose="02020400000000000000" pitchFamily="18" charset="-128"/>
              </a:rPr>
              <a:t> National University, Korea</a:t>
            </a:r>
            <a:r>
              <a:rPr lang="ja-JP" altLang="en-US" sz="800" b="1" i="0" u="none" strike="noStrike" baseline="0" dirty="0">
                <a:latin typeface="游明朝" panose="02020400000000000000" pitchFamily="18" charset="-128"/>
                <a:ea typeface="游明朝" panose="02020400000000000000" pitchFamily="18" charset="-128"/>
              </a:rPr>
              <a:t>）</a:t>
            </a:r>
            <a:r>
              <a:rPr lang="en-US" altLang="ja-JP" sz="800" b="1" i="0" u="none" strike="noStrike" baseline="0" dirty="0">
                <a:latin typeface="游明朝" panose="02020400000000000000" pitchFamily="18" charset="-128"/>
                <a:ea typeface="游明朝" panose="02020400000000000000" pitchFamily="18" charset="-128"/>
              </a:rPr>
              <a:t> </a:t>
            </a:r>
          </a:p>
          <a:p>
            <a:pPr algn="just"/>
            <a:r>
              <a:rPr lang="en-US" altLang="ja-JP" sz="1000" b="1" i="0" u="none" strike="noStrike" baseline="0" dirty="0">
                <a:latin typeface="Times New Roman" panose="02020603050405020304" pitchFamily="18" charset="0"/>
                <a:ea typeface="ＭＳ 明朝" panose="02020609040205080304" pitchFamily="17" charset="-128"/>
              </a:rPr>
              <a:t>  </a:t>
            </a:r>
            <a:r>
              <a:rPr lang="en-US" altLang="ja-JP" sz="800" b="1" i="0" u="none" strike="noStrike" baseline="0" dirty="0">
                <a:latin typeface="Times New Roman" panose="02020603050405020304" pitchFamily="18" charset="0"/>
                <a:ea typeface="ＭＳ 明朝" panose="02020609040205080304" pitchFamily="17" charset="-128"/>
              </a:rPr>
              <a:t>③  Responses of Growth Characteristics of Sesame </a:t>
            </a:r>
            <a:r>
              <a:rPr lang="en-US" altLang="ja-JP" sz="800" b="1" i="0" u="none" strike="noStrike" baseline="0" dirty="0">
                <a:latin typeface="ＭＳ 明朝" panose="02020609040205080304" pitchFamily="17" charset="-128"/>
                <a:ea typeface="ＭＳ 明朝" panose="02020609040205080304" pitchFamily="17" charset="-128"/>
              </a:rPr>
              <a:t>(</a:t>
            </a:r>
            <a:r>
              <a:rPr lang="en-US" altLang="ja-JP" sz="800" b="1" i="1" u="none" strike="noStrike" baseline="0" dirty="0">
                <a:latin typeface="Times New Roman" panose="02020603050405020304" pitchFamily="18" charset="0"/>
                <a:ea typeface="ＭＳ 明朝" panose="02020609040205080304" pitchFamily="17" charset="-128"/>
              </a:rPr>
              <a:t>Sesamum indicum</a:t>
            </a:r>
            <a:r>
              <a:rPr lang="en-US" altLang="ja-JP" sz="800" b="1" i="0" u="none" strike="noStrike" baseline="0" dirty="0">
                <a:latin typeface="Times New Roman" panose="02020603050405020304" pitchFamily="18" charset="0"/>
                <a:ea typeface="ＭＳ 明朝" panose="02020609040205080304" pitchFamily="17" charset="-128"/>
              </a:rPr>
              <a:t> L.</a:t>
            </a:r>
            <a:r>
              <a:rPr lang="en-US" altLang="ja-JP" sz="800" b="1" i="0" u="none" strike="noStrike" baseline="0" dirty="0">
                <a:latin typeface="ＭＳ 明朝" panose="02020609040205080304" pitchFamily="17" charset="-128"/>
                <a:ea typeface="ＭＳ 明朝" panose="02020609040205080304" pitchFamily="17" charset="-128"/>
              </a:rPr>
              <a:t>)</a:t>
            </a:r>
            <a:r>
              <a:rPr lang="en-US" altLang="ja-JP" sz="800" b="1" i="0" u="none" strike="noStrike" baseline="0" dirty="0">
                <a:latin typeface="Times New Roman" panose="02020603050405020304" pitchFamily="18" charset="0"/>
                <a:ea typeface="ＭＳ 明朝" panose="02020609040205080304" pitchFamily="17" charset="-128"/>
              </a:rPr>
              <a:t> to Waterlogging Stress</a:t>
            </a:r>
            <a:endParaRPr lang="en-US" altLang="ja-JP" sz="800" b="1" dirty="0">
              <a:latin typeface="游明朝" panose="02020400000000000000" pitchFamily="18" charset="-128"/>
              <a:ea typeface="游明朝" panose="02020400000000000000" pitchFamily="18" charset="-128"/>
            </a:endParaRPr>
          </a:p>
          <a:p>
            <a:pPr algn="just"/>
            <a:r>
              <a:rPr lang="ja-JP" altLang="en-US" sz="800" b="1" i="0" u="none" strike="noStrike" baseline="0" dirty="0">
                <a:latin typeface="游明朝" panose="02020400000000000000" pitchFamily="18" charset="-128"/>
                <a:ea typeface="游明朝" panose="02020400000000000000" pitchFamily="18" charset="-128"/>
              </a:rPr>
              <a:t>　    </a:t>
            </a:r>
            <a:r>
              <a:rPr lang="en-US" altLang="ja-JP" sz="800" b="1" i="0" u="none" strike="noStrike" baseline="0" dirty="0">
                <a:latin typeface="游明朝" panose="02020400000000000000" pitchFamily="18" charset="-128"/>
                <a:ea typeface="游明朝" panose="02020400000000000000" pitchFamily="18" charset="-128"/>
              </a:rPr>
              <a:t>Sang-</a:t>
            </a:r>
            <a:r>
              <a:rPr lang="en-US" altLang="ja-JP" sz="800" b="1" i="0" u="none" strike="noStrike" baseline="0" dirty="0" err="1">
                <a:latin typeface="游明朝" panose="02020400000000000000" pitchFamily="18" charset="-128"/>
                <a:ea typeface="游明朝" panose="02020400000000000000" pitchFamily="18" charset="-128"/>
              </a:rPr>
              <a:t>Heon</a:t>
            </a:r>
            <a:r>
              <a:rPr lang="en-US" altLang="ja-JP" sz="800" b="1" i="0" u="none" strike="noStrike" baseline="0" dirty="0">
                <a:latin typeface="游明朝" panose="02020400000000000000" pitchFamily="18" charset="-128"/>
                <a:ea typeface="游明朝" panose="02020400000000000000" pitchFamily="18" charset="-128"/>
              </a:rPr>
              <a:t> Choi et al (Dept. of Crop Science, </a:t>
            </a:r>
            <a:r>
              <a:rPr lang="en-US" altLang="ja-JP" sz="800" b="1" i="0" u="none" strike="noStrike" baseline="0" dirty="0" err="1">
                <a:latin typeface="游明朝" panose="02020400000000000000" pitchFamily="18" charset="-128"/>
                <a:ea typeface="游明朝" panose="02020400000000000000" pitchFamily="18" charset="-128"/>
              </a:rPr>
              <a:t>Chungbuk</a:t>
            </a:r>
            <a:r>
              <a:rPr lang="en-US" altLang="ja-JP" sz="800" b="1" i="0" u="none" strike="noStrike" baseline="0" dirty="0">
                <a:latin typeface="游明朝" panose="02020400000000000000" pitchFamily="18" charset="-128"/>
                <a:ea typeface="游明朝" panose="02020400000000000000" pitchFamily="18" charset="-128"/>
              </a:rPr>
              <a:t> National University, Korea)</a:t>
            </a:r>
          </a:p>
          <a:p>
            <a:pPr algn="l">
              <a:spcBef>
                <a:spcPts val="600"/>
              </a:spcBef>
            </a:pPr>
            <a:endParaRPr lang="en-US" altLang="ja-JP" sz="800" b="1" dirty="0">
              <a:latin typeface="+mj-ea"/>
              <a:ea typeface="+mj-ea"/>
            </a:endParaRPr>
          </a:p>
          <a:p>
            <a:pPr algn="l">
              <a:spcBef>
                <a:spcPts val="600"/>
              </a:spcBef>
            </a:pPr>
            <a:endParaRPr kumimoji="1" lang="en-US" altLang="ja-JP" sz="1200" dirty="0">
              <a:latin typeface="+mj-ea"/>
              <a:ea typeface="+mj-ea"/>
            </a:endParaRPr>
          </a:p>
        </p:txBody>
      </p:sp>
      <p:sp>
        <p:nvSpPr>
          <p:cNvPr id="10" name="字幕 2">
            <a:extLst>
              <a:ext uri="{FF2B5EF4-FFF2-40B4-BE49-F238E27FC236}">
                <a16:creationId xmlns:a16="http://schemas.microsoft.com/office/drawing/2014/main" id="{09BF3C1E-41DA-4143-A72D-069F152ED3FA}"/>
              </a:ext>
            </a:extLst>
          </p:cNvPr>
          <p:cNvSpPr txBox="1">
            <a:spLocks/>
          </p:cNvSpPr>
          <p:nvPr/>
        </p:nvSpPr>
        <p:spPr>
          <a:xfrm>
            <a:off x="2298355" y="7969996"/>
            <a:ext cx="2849560" cy="1170449"/>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200" b="1" dirty="0">
                <a:latin typeface="+mn-ea"/>
              </a:rPr>
              <a:t>大会実行委員会</a:t>
            </a:r>
            <a:endParaRPr lang="en-US" altLang="ja-JP" sz="1200" b="1" dirty="0">
              <a:latin typeface="+mn-ea"/>
            </a:endParaRPr>
          </a:p>
          <a:p>
            <a:pPr algn="l"/>
            <a:r>
              <a:rPr lang="ja-JP" altLang="en-US" sz="1200" b="1" dirty="0">
                <a:latin typeface="+mn-ea"/>
              </a:rPr>
              <a:t>委員長　山口雅篤</a:t>
            </a:r>
            <a:r>
              <a:rPr lang="en-US" altLang="ja-JP" sz="1200" b="1" dirty="0">
                <a:latin typeface="+mn-ea"/>
              </a:rPr>
              <a:t>TEL:0986-46-1045</a:t>
            </a:r>
          </a:p>
          <a:p>
            <a:pPr algn="l"/>
            <a:r>
              <a:rPr lang="ja-JP" altLang="en-US" sz="1200" b="1" dirty="0">
                <a:latin typeface="+mn-ea"/>
              </a:rPr>
              <a:t>事務局　長江嗣朗</a:t>
            </a:r>
            <a:r>
              <a:rPr lang="en-US" altLang="ja-JP" sz="1200" b="1" dirty="0">
                <a:latin typeface="+mn-ea"/>
              </a:rPr>
              <a:t>TEL:0986-46-1063</a:t>
            </a:r>
          </a:p>
          <a:p>
            <a:pPr algn="l"/>
            <a:r>
              <a:rPr lang="ja-JP" altLang="en-US" sz="1200" b="1" dirty="0">
                <a:latin typeface="+mn-ea"/>
              </a:rPr>
              <a:t>南九州大学環境園芸学部</a:t>
            </a:r>
            <a:endParaRPr lang="en-US" altLang="ja-JP" sz="1200" b="1" dirty="0">
              <a:latin typeface="+mn-ea"/>
            </a:endParaRPr>
          </a:p>
        </p:txBody>
      </p:sp>
      <p:cxnSp>
        <p:nvCxnSpPr>
          <p:cNvPr id="17" name="直線コネクタ 16">
            <a:extLst>
              <a:ext uri="{FF2B5EF4-FFF2-40B4-BE49-F238E27FC236}">
                <a16:creationId xmlns:a16="http://schemas.microsoft.com/office/drawing/2014/main" id="{56359210-8E31-461B-8C78-C8BF94CD7BCB}"/>
              </a:ext>
            </a:extLst>
          </p:cNvPr>
          <p:cNvCxnSpPr>
            <a:cxnSpLocks/>
          </p:cNvCxnSpPr>
          <p:nvPr/>
        </p:nvCxnSpPr>
        <p:spPr>
          <a:xfrm flipV="1">
            <a:off x="1" y="7813691"/>
            <a:ext cx="6857999" cy="31053"/>
          </a:xfrm>
          <a:prstGeom prst="line">
            <a:avLst/>
          </a:prstGeom>
          <a:ln w="76200">
            <a:solidFill>
              <a:srgbClr val="CC9900"/>
            </a:solidFill>
          </a:ln>
        </p:spPr>
        <p:style>
          <a:lnRef idx="1">
            <a:schemeClr val="accent1"/>
          </a:lnRef>
          <a:fillRef idx="0">
            <a:schemeClr val="accent1"/>
          </a:fillRef>
          <a:effectRef idx="0">
            <a:schemeClr val="accent1"/>
          </a:effectRef>
          <a:fontRef idx="minor">
            <a:schemeClr val="tx1"/>
          </a:fontRef>
        </p:style>
      </p:cxnSp>
      <p:pic>
        <p:nvPicPr>
          <p:cNvPr id="26" name="図 3">
            <a:extLst>
              <a:ext uri="{FF2B5EF4-FFF2-40B4-BE49-F238E27FC236}">
                <a16:creationId xmlns:a16="http://schemas.microsoft.com/office/drawing/2014/main" id="{C5E07D0D-67D2-41AB-8AB5-C3B567EC2649}"/>
              </a:ext>
            </a:extLst>
          </p:cNvPr>
          <p:cNvPicPr>
            <a:picLocks noChangeAspect="1"/>
          </p:cNvPicPr>
          <p:nvPr/>
        </p:nvPicPr>
        <p:blipFill>
          <a:blip r:embed="rId2" cstate="print">
            <a:extLst>
              <a:ext uri="{28A0092B-C50C-407E-A947-70E740481C1C}">
                <a14:useLocalDpi xmlns:a14="http://schemas.microsoft.com/office/drawing/2010/main" val="0"/>
              </a:ext>
            </a:extLst>
          </a:blip>
          <a:srcRect l="7402" t="22424" r="17424" b="15350"/>
          <a:stretch>
            <a:fillRect/>
          </a:stretch>
        </p:blipFill>
        <p:spPr bwMode="auto">
          <a:xfrm>
            <a:off x="0" y="7870961"/>
            <a:ext cx="2298355" cy="127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正方形/長方形 21">
            <a:extLst>
              <a:ext uri="{FF2B5EF4-FFF2-40B4-BE49-F238E27FC236}">
                <a16:creationId xmlns:a16="http://schemas.microsoft.com/office/drawing/2014/main" id="{F082ADEC-B6E3-43EC-91CD-B12A27FDC1B1}"/>
              </a:ext>
            </a:extLst>
          </p:cNvPr>
          <p:cNvSpPr/>
          <p:nvPr/>
        </p:nvSpPr>
        <p:spPr>
          <a:xfrm>
            <a:off x="4787108" y="8678780"/>
            <a:ext cx="2239693" cy="461665"/>
          </a:xfrm>
          <a:prstGeom prst="rect">
            <a:avLst/>
          </a:prstGeom>
        </p:spPr>
        <p:txBody>
          <a:bodyPr wrap="square">
            <a:spAutoFit/>
          </a:bodyPr>
          <a:lstStyle/>
          <a:p>
            <a:r>
              <a:rPr lang="ja-JP" altLang="en-US" sz="1200" b="1" dirty="0">
                <a:latin typeface="+mn-ea"/>
              </a:rPr>
              <a:t>宮崎県都城市立野町</a:t>
            </a:r>
            <a:r>
              <a:rPr lang="en-US" altLang="ja-JP" sz="1200" b="1" dirty="0">
                <a:latin typeface="+mn-ea"/>
              </a:rPr>
              <a:t>3764-1</a:t>
            </a:r>
          </a:p>
          <a:p>
            <a:r>
              <a:rPr lang="en-US" altLang="ja-JP" sz="1200" b="1" dirty="0">
                <a:latin typeface="+mn-ea"/>
              </a:rPr>
              <a:t>FAX:0986-21-2113</a:t>
            </a:r>
            <a:endParaRPr lang="ja-JP" altLang="en-US" sz="1200" dirty="0">
              <a:latin typeface="+mn-ea"/>
            </a:endParaRPr>
          </a:p>
        </p:txBody>
      </p:sp>
      <p:pic>
        <p:nvPicPr>
          <p:cNvPr id="12" name="図 11">
            <a:extLst>
              <a:ext uri="{FF2B5EF4-FFF2-40B4-BE49-F238E27FC236}">
                <a16:creationId xmlns:a16="http://schemas.microsoft.com/office/drawing/2014/main" id="{D94780E1-2513-43C3-897D-37839E071C97}"/>
              </a:ext>
            </a:extLst>
          </p:cNvPr>
          <p:cNvPicPr>
            <a:picLocks noChangeAspect="1"/>
          </p:cNvPicPr>
          <p:nvPr/>
        </p:nvPicPr>
        <p:blipFill>
          <a:blip r:embed="rId3"/>
          <a:stretch>
            <a:fillRect/>
          </a:stretch>
        </p:blipFill>
        <p:spPr>
          <a:xfrm>
            <a:off x="5085508" y="710933"/>
            <a:ext cx="1865870" cy="2415372"/>
          </a:xfrm>
          <a:prstGeom prst="rect">
            <a:avLst/>
          </a:prstGeom>
        </p:spPr>
      </p:pic>
      <p:pic>
        <p:nvPicPr>
          <p:cNvPr id="14" name="図 13" descr="a0002_001099.jpg">
            <a:extLst>
              <a:ext uri="{FF2B5EF4-FFF2-40B4-BE49-F238E27FC236}">
                <a16:creationId xmlns:a16="http://schemas.microsoft.com/office/drawing/2014/main" id="{3A46005A-CA78-4DDF-802D-A6FB4D8DE91C}"/>
              </a:ext>
            </a:extLst>
          </p:cNvPr>
          <p:cNvPicPr>
            <a:picLocks noChangeAspect="1"/>
          </p:cNvPicPr>
          <p:nvPr/>
        </p:nvPicPr>
        <p:blipFill>
          <a:blip r:embed="rId4"/>
          <a:stretch>
            <a:fillRect/>
          </a:stretch>
        </p:blipFill>
        <p:spPr>
          <a:xfrm>
            <a:off x="4490357" y="4756952"/>
            <a:ext cx="2310915" cy="1690586"/>
          </a:xfrm>
          <a:prstGeom prst="ellipse">
            <a:avLst/>
          </a:prstGeom>
          <a:ln>
            <a:noFill/>
          </a:ln>
          <a:effectLst>
            <a:softEdge rad="112500"/>
          </a:effectLst>
        </p:spPr>
      </p:pic>
      <p:pic>
        <p:nvPicPr>
          <p:cNvPr id="21" name="図 20" descr="article-new-ehow-images-a04-cm-s1-what-benefits-sesame-seed-oil-800x800.jpg">
            <a:extLst>
              <a:ext uri="{FF2B5EF4-FFF2-40B4-BE49-F238E27FC236}">
                <a16:creationId xmlns:a16="http://schemas.microsoft.com/office/drawing/2014/main" id="{6E688BD1-5B35-42CF-B62B-0592E10F5441}"/>
              </a:ext>
            </a:extLst>
          </p:cNvPr>
          <p:cNvPicPr>
            <a:picLocks noChangeAspect="1"/>
          </p:cNvPicPr>
          <p:nvPr/>
        </p:nvPicPr>
        <p:blipFill rotWithShape="1">
          <a:blip r:embed="rId5"/>
          <a:srcRect l="46058"/>
          <a:stretch/>
        </p:blipFill>
        <p:spPr>
          <a:xfrm>
            <a:off x="4996543" y="2998579"/>
            <a:ext cx="1804728" cy="1948327"/>
          </a:xfrm>
          <a:prstGeom prst="ellipse">
            <a:avLst/>
          </a:prstGeom>
          <a:ln>
            <a:noFill/>
          </a:ln>
          <a:effectLst>
            <a:softEdge rad="112500"/>
          </a:effectLst>
        </p:spPr>
      </p:pic>
      <p:pic>
        <p:nvPicPr>
          <p:cNvPr id="18" name="図 17">
            <a:extLst>
              <a:ext uri="{FF2B5EF4-FFF2-40B4-BE49-F238E27FC236}">
                <a16:creationId xmlns:a16="http://schemas.microsoft.com/office/drawing/2014/main" id="{389ED371-9DA5-4852-83DB-8E3D22115E44}"/>
              </a:ext>
            </a:extLst>
          </p:cNvPr>
          <p:cNvPicPr>
            <a:picLocks noChangeAspect="1"/>
          </p:cNvPicPr>
          <p:nvPr/>
        </p:nvPicPr>
        <p:blipFill>
          <a:blip r:embed="rId6" cstate="print">
            <a:duotone>
              <a:schemeClr val="accent5">
                <a:shade val="45000"/>
                <a:satMod val="135000"/>
              </a:schemeClr>
              <a:prstClr val="white"/>
            </a:duotone>
            <a:extLst>
              <a:ext uri="{BEBA8EAE-BF5A-486C-A8C5-ECC9F3942E4B}">
                <a14:imgProps xmlns:a14="http://schemas.microsoft.com/office/drawing/2010/main">
                  <a14:imgLayer r:embed="rId7">
                    <a14:imgEffect>
                      <a14:artisticLineDrawing/>
                    </a14:imgEffect>
                  </a14:imgLayer>
                </a14:imgProps>
              </a:ext>
              <a:ext uri="{28A0092B-C50C-407E-A947-70E740481C1C}">
                <a14:useLocalDpi xmlns:a14="http://schemas.microsoft.com/office/drawing/2010/main" val="0"/>
              </a:ext>
            </a:extLst>
          </a:blip>
          <a:stretch>
            <a:fillRect/>
          </a:stretch>
        </p:blipFill>
        <p:spPr>
          <a:xfrm>
            <a:off x="3458340" y="174961"/>
            <a:ext cx="3379149" cy="2412556"/>
          </a:xfrm>
          <a:prstGeom prst="rect">
            <a:avLst/>
          </a:prstGeom>
        </p:spPr>
      </p:pic>
      <p:sp>
        <p:nvSpPr>
          <p:cNvPr id="13" name="字幕 2">
            <a:extLst>
              <a:ext uri="{FF2B5EF4-FFF2-40B4-BE49-F238E27FC236}">
                <a16:creationId xmlns:a16="http://schemas.microsoft.com/office/drawing/2014/main" id="{77046F8B-E30E-458D-81E1-B400D590FEB8}"/>
              </a:ext>
            </a:extLst>
          </p:cNvPr>
          <p:cNvSpPr txBox="1">
            <a:spLocks/>
          </p:cNvSpPr>
          <p:nvPr/>
        </p:nvSpPr>
        <p:spPr>
          <a:xfrm>
            <a:off x="0" y="533983"/>
            <a:ext cx="6110867" cy="1041721"/>
          </a:xfrm>
          <a:prstGeom prst="rect">
            <a:avLst/>
          </a:prstGeom>
        </p:spPr>
        <p:txBody>
          <a:bodyPr vert="horz" lIns="91440" tIns="45720" rIns="91440" bIns="45720" rtlCol="0">
            <a:normAutofit lnSpcReduction="10000"/>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lnSpc>
                <a:spcPct val="100000"/>
              </a:lnSpc>
            </a:pPr>
            <a:r>
              <a:rPr lang="ja-JP" altLang="en-US" b="1" dirty="0">
                <a:latin typeface="+mn-ea"/>
              </a:rPr>
              <a:t>日時：令和３年９月４日（土）</a:t>
            </a:r>
            <a:r>
              <a:rPr lang="en-US" altLang="ja-JP" b="1" dirty="0">
                <a:latin typeface="+mn-ea"/>
              </a:rPr>
              <a:t>13:00</a:t>
            </a:r>
            <a:r>
              <a:rPr lang="ja-JP" altLang="en-US" b="1" dirty="0">
                <a:latin typeface="+mn-ea"/>
              </a:rPr>
              <a:t>～</a:t>
            </a:r>
            <a:endParaRPr lang="en-US" altLang="ja-JP" b="1" dirty="0">
              <a:latin typeface="+mn-ea"/>
            </a:endParaRPr>
          </a:p>
          <a:p>
            <a:pPr algn="l">
              <a:lnSpc>
                <a:spcPct val="100000"/>
              </a:lnSpc>
            </a:pPr>
            <a:r>
              <a:rPr lang="ja-JP" altLang="en-US" b="1" dirty="0">
                <a:latin typeface="+mn-ea"/>
              </a:rPr>
              <a:t>会場：オンライン開催</a:t>
            </a:r>
            <a:endParaRPr lang="en-US" altLang="ja-JP" b="1" dirty="0">
              <a:latin typeface="+mn-ea"/>
            </a:endParaRPr>
          </a:p>
          <a:p>
            <a:pPr algn="l">
              <a:lnSpc>
                <a:spcPct val="100000"/>
              </a:lnSpc>
            </a:pPr>
            <a:r>
              <a:rPr lang="ja-JP" altLang="en-US" sz="1600" b="1" dirty="0">
                <a:latin typeface="+mn-ea"/>
              </a:rPr>
              <a:t>（事務局：南九州大学環境園芸学部）</a:t>
            </a:r>
            <a:endParaRPr lang="en-US" altLang="ja-JP" sz="1600" b="1" dirty="0">
              <a:latin typeface="+mn-ea"/>
            </a:endParaRPr>
          </a:p>
          <a:p>
            <a:pPr>
              <a:lnSpc>
                <a:spcPct val="100000"/>
              </a:lnSpc>
            </a:pPr>
            <a:endParaRPr lang="en-US" altLang="ja-JP"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43678550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280</TotalTime>
  <Words>415</Words>
  <Application>Microsoft Office PowerPoint</Application>
  <PresentationFormat>画面に合わせる (4:3)</PresentationFormat>
  <Paragraphs>38</Paragraphs>
  <Slides>1</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vt:i4>
      </vt:variant>
    </vt:vector>
  </HeadingPairs>
  <TitlesOfParts>
    <vt:vector size="11" baseType="lpstr">
      <vt:lpstr>ＭＳ ゴシック</vt:lpstr>
      <vt:lpstr>ＭＳ 明朝</vt:lpstr>
      <vt:lpstr>游ゴシック</vt:lpstr>
      <vt:lpstr>游ゴシック Light</vt:lpstr>
      <vt:lpstr>游明朝</vt:lpstr>
      <vt:lpstr>Arial</vt:lpstr>
      <vt:lpstr>Calibri</vt:lpstr>
      <vt:lpstr>Calibri Light</vt:lpstr>
      <vt:lpstr>Times New Roman</vt:lpstr>
      <vt:lpstr>Office テーマ</vt:lpstr>
      <vt:lpstr>第36回日本ゴマ科学会大会</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第36回日本ゴマ科学会大会</dc:title>
  <dc:creator>naga s</dc:creator>
  <cp:lastModifiedBy>yamaguchi</cp:lastModifiedBy>
  <cp:revision>34</cp:revision>
  <dcterms:created xsi:type="dcterms:W3CDTF">2021-07-26T07:38:59Z</dcterms:created>
  <dcterms:modified xsi:type="dcterms:W3CDTF">2022-08-08T05:11:06Z</dcterms:modified>
</cp:coreProperties>
</file>